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70" r:id="rId11"/>
    <p:sldId id="269" r:id="rId12"/>
    <p:sldId id="271" r:id="rId13"/>
    <p:sldId id="277" r:id="rId14"/>
    <p:sldId id="278" r:id="rId15"/>
    <p:sldId id="281" r:id="rId16"/>
    <p:sldId id="282" r:id="rId17"/>
    <p:sldId id="283" r:id="rId18"/>
    <p:sldId id="284" r:id="rId19"/>
    <p:sldId id="285" r:id="rId20"/>
    <p:sldId id="287" r:id="rId21"/>
    <p:sldId id="288" r:id="rId22"/>
    <p:sldId id="289" r:id="rId23"/>
    <p:sldId id="290" r:id="rId24"/>
    <p:sldId id="291" r:id="rId25"/>
    <p:sldId id="26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497D93-DF52-43E1-AEFC-310A0E3EDC49}" type="doc">
      <dgm:prSet loTypeId="urn:microsoft.com/office/officeart/2005/8/layout/hierarchy4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ES"/>
        </a:p>
      </dgm:t>
    </dgm:pt>
    <dgm:pt modelId="{39965D8A-9164-4CD9-B31A-7C14C9810ACC}">
      <dgm:prSet custT="1"/>
      <dgm:spPr/>
      <dgm:t>
        <a:bodyPr/>
        <a:lstStyle/>
        <a:p>
          <a:r>
            <a:rPr lang="es-ES" sz="6000" i="0" baseline="0" dirty="0"/>
            <a:t>POO</a:t>
          </a:r>
          <a:endParaRPr lang="es-ES" sz="6000" dirty="0"/>
        </a:p>
      </dgm:t>
    </dgm:pt>
    <dgm:pt modelId="{27B448EC-CE5C-4E49-A594-7983CA2BFB3D}" type="parTrans" cxnId="{8D3EBFB7-0682-49A5-ADE6-05D6D5FFFD40}">
      <dgm:prSet/>
      <dgm:spPr/>
      <dgm:t>
        <a:bodyPr/>
        <a:lstStyle/>
        <a:p>
          <a:endParaRPr lang="es-ES"/>
        </a:p>
      </dgm:t>
    </dgm:pt>
    <dgm:pt modelId="{9B9935A9-87DA-434B-9340-6FA3683B2C83}" type="sibTrans" cxnId="{8D3EBFB7-0682-49A5-ADE6-05D6D5FFFD40}">
      <dgm:prSet/>
      <dgm:spPr/>
      <dgm:t>
        <a:bodyPr/>
        <a:lstStyle/>
        <a:p>
          <a:endParaRPr lang="es-ES"/>
        </a:p>
      </dgm:t>
    </dgm:pt>
    <dgm:pt modelId="{624F370B-BD8C-43E5-9D21-36DA4C7B777D}">
      <dgm:prSet custT="1"/>
      <dgm:spPr/>
      <dgm:t>
        <a:bodyPr/>
        <a:lstStyle/>
        <a:p>
          <a:r>
            <a:rPr lang="es-ES" sz="2000" i="0" baseline="0" dirty="0"/>
            <a:t>1. Clases (Molde).</a:t>
          </a:r>
          <a:endParaRPr lang="es-ES" sz="2000" dirty="0"/>
        </a:p>
      </dgm:t>
    </dgm:pt>
    <dgm:pt modelId="{A54EF680-32CB-4689-8421-5BCDFF610E4A}" type="parTrans" cxnId="{704330E9-F344-41E6-8486-16C951206929}">
      <dgm:prSet/>
      <dgm:spPr/>
      <dgm:t>
        <a:bodyPr/>
        <a:lstStyle/>
        <a:p>
          <a:endParaRPr lang="es-ES"/>
        </a:p>
      </dgm:t>
    </dgm:pt>
    <dgm:pt modelId="{52BF24F1-DCFE-4A1F-BFE3-CF0423132AAE}" type="sibTrans" cxnId="{704330E9-F344-41E6-8486-16C951206929}">
      <dgm:prSet/>
      <dgm:spPr/>
      <dgm:t>
        <a:bodyPr/>
        <a:lstStyle/>
        <a:p>
          <a:endParaRPr lang="es-ES"/>
        </a:p>
      </dgm:t>
    </dgm:pt>
    <dgm:pt modelId="{FBCBB931-10A3-47A8-AFED-176DB8BF2ECC}">
      <dgm:prSet custT="1"/>
      <dgm:spPr/>
      <dgm:t>
        <a:bodyPr/>
        <a:lstStyle/>
        <a:p>
          <a:r>
            <a:rPr lang="es-ES" sz="2000" i="0" baseline="0" dirty="0"/>
            <a:t>2. Propiedades (Atributos).</a:t>
          </a:r>
          <a:endParaRPr lang="es-ES" sz="2000" dirty="0"/>
        </a:p>
      </dgm:t>
    </dgm:pt>
    <dgm:pt modelId="{F6F766FA-E19F-4406-8DF9-AB45F9F12901}" type="parTrans" cxnId="{DC7B77F2-9263-40BC-B99F-432F583E2C37}">
      <dgm:prSet/>
      <dgm:spPr/>
      <dgm:t>
        <a:bodyPr/>
        <a:lstStyle/>
        <a:p>
          <a:endParaRPr lang="es-ES"/>
        </a:p>
      </dgm:t>
    </dgm:pt>
    <dgm:pt modelId="{4FAC39B9-095E-4EC3-8150-31A6E950B5D6}" type="sibTrans" cxnId="{DC7B77F2-9263-40BC-B99F-432F583E2C37}">
      <dgm:prSet/>
      <dgm:spPr/>
      <dgm:t>
        <a:bodyPr/>
        <a:lstStyle/>
        <a:p>
          <a:endParaRPr lang="es-ES"/>
        </a:p>
      </dgm:t>
    </dgm:pt>
    <dgm:pt modelId="{6F2CC008-48D2-4A2A-AE6D-501594D3494B}">
      <dgm:prSet custT="1"/>
      <dgm:spPr/>
      <dgm:t>
        <a:bodyPr/>
        <a:lstStyle/>
        <a:p>
          <a:r>
            <a:rPr lang="es-ES" sz="2000" i="0" baseline="0" dirty="0"/>
            <a:t>3. Métodos (Comportamiento).</a:t>
          </a:r>
          <a:endParaRPr lang="es-ES" sz="2000" dirty="0"/>
        </a:p>
      </dgm:t>
    </dgm:pt>
    <dgm:pt modelId="{385CD5BB-89E4-4250-BCAB-A1109F854624}" type="parTrans" cxnId="{32AEBDD9-BBDF-4747-8D62-D573CDE7244A}">
      <dgm:prSet/>
      <dgm:spPr/>
      <dgm:t>
        <a:bodyPr/>
        <a:lstStyle/>
        <a:p>
          <a:endParaRPr lang="es-ES"/>
        </a:p>
      </dgm:t>
    </dgm:pt>
    <dgm:pt modelId="{BC97E9D4-8C65-451B-B473-62A9C853EF16}" type="sibTrans" cxnId="{32AEBDD9-BBDF-4747-8D62-D573CDE7244A}">
      <dgm:prSet/>
      <dgm:spPr/>
      <dgm:t>
        <a:bodyPr/>
        <a:lstStyle/>
        <a:p>
          <a:endParaRPr lang="es-ES"/>
        </a:p>
      </dgm:t>
    </dgm:pt>
    <dgm:pt modelId="{38B2CB39-E756-4821-9BE8-296674798DBE}">
      <dgm:prSet custT="1"/>
      <dgm:spPr/>
      <dgm:t>
        <a:bodyPr/>
        <a:lstStyle/>
        <a:p>
          <a:r>
            <a:rPr lang="es-ES" sz="2000" i="0" baseline="0" dirty="0"/>
            <a:t>4. Objeto (Objetos).</a:t>
          </a:r>
          <a:endParaRPr lang="es-ES" sz="2000" dirty="0"/>
        </a:p>
      </dgm:t>
    </dgm:pt>
    <dgm:pt modelId="{C661682A-0CE9-4994-9D1B-1626D98E0ADD}" type="parTrans" cxnId="{5A972A8A-B9D0-4D40-8404-83D1E1E97FCA}">
      <dgm:prSet/>
      <dgm:spPr/>
      <dgm:t>
        <a:bodyPr/>
        <a:lstStyle/>
        <a:p>
          <a:endParaRPr lang="es-ES"/>
        </a:p>
      </dgm:t>
    </dgm:pt>
    <dgm:pt modelId="{C8DE385D-BF96-463B-8840-62BD8AD82903}" type="sibTrans" cxnId="{5A972A8A-B9D0-4D40-8404-83D1E1E97FCA}">
      <dgm:prSet/>
      <dgm:spPr/>
      <dgm:t>
        <a:bodyPr/>
        <a:lstStyle/>
        <a:p>
          <a:endParaRPr lang="es-ES"/>
        </a:p>
      </dgm:t>
    </dgm:pt>
    <dgm:pt modelId="{6D566D02-8C05-4A10-83FD-62D66472A4F3}" type="pres">
      <dgm:prSet presAssocID="{D4497D93-DF52-43E1-AEFC-310A0E3EDC49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327472C-4A5E-49E1-BA8D-104811E712BD}" type="pres">
      <dgm:prSet presAssocID="{39965D8A-9164-4CD9-B31A-7C14C9810ACC}" presName="vertOne" presStyleCnt="0"/>
      <dgm:spPr/>
    </dgm:pt>
    <dgm:pt modelId="{9BC0ED80-701F-402C-A148-8CF8D6BC225B}" type="pres">
      <dgm:prSet presAssocID="{39965D8A-9164-4CD9-B31A-7C14C9810ACC}" presName="txOne" presStyleLbl="node0" presStyleIdx="0" presStyleCnt="1" custLinFactNeighborX="-11467" custLinFactNeighborY="-3892">
        <dgm:presLayoutVars>
          <dgm:chPref val="3"/>
        </dgm:presLayoutVars>
      </dgm:prSet>
      <dgm:spPr/>
    </dgm:pt>
    <dgm:pt modelId="{B8168A83-89F4-4931-B44D-00957BA4F858}" type="pres">
      <dgm:prSet presAssocID="{39965D8A-9164-4CD9-B31A-7C14C9810ACC}" presName="parTransOne" presStyleCnt="0"/>
      <dgm:spPr/>
    </dgm:pt>
    <dgm:pt modelId="{B6E5553D-B7F4-4DDF-8015-AD028479FE3B}" type="pres">
      <dgm:prSet presAssocID="{39965D8A-9164-4CD9-B31A-7C14C9810ACC}" presName="horzOne" presStyleCnt="0"/>
      <dgm:spPr/>
    </dgm:pt>
    <dgm:pt modelId="{726B2DA3-0C05-472E-B939-31A307FE88EE}" type="pres">
      <dgm:prSet presAssocID="{624F370B-BD8C-43E5-9D21-36DA4C7B777D}" presName="vertTwo" presStyleCnt="0"/>
      <dgm:spPr/>
    </dgm:pt>
    <dgm:pt modelId="{B28D7CA6-8A17-4937-88A5-3CE97EAE8764}" type="pres">
      <dgm:prSet presAssocID="{624F370B-BD8C-43E5-9D21-36DA4C7B777D}" presName="txTwo" presStyleLbl="node2" presStyleIdx="0" presStyleCnt="4">
        <dgm:presLayoutVars>
          <dgm:chPref val="3"/>
        </dgm:presLayoutVars>
      </dgm:prSet>
      <dgm:spPr/>
    </dgm:pt>
    <dgm:pt modelId="{99D1AC14-DBE5-4183-983D-91B1A5A348B0}" type="pres">
      <dgm:prSet presAssocID="{624F370B-BD8C-43E5-9D21-36DA4C7B777D}" presName="horzTwo" presStyleCnt="0"/>
      <dgm:spPr/>
    </dgm:pt>
    <dgm:pt modelId="{9F154755-77A7-45B5-8EDE-D25AA266B26B}" type="pres">
      <dgm:prSet presAssocID="{52BF24F1-DCFE-4A1F-BFE3-CF0423132AAE}" presName="sibSpaceTwo" presStyleCnt="0"/>
      <dgm:spPr/>
    </dgm:pt>
    <dgm:pt modelId="{4F2417D3-7F95-4030-9B6E-00DF16CB9893}" type="pres">
      <dgm:prSet presAssocID="{FBCBB931-10A3-47A8-AFED-176DB8BF2ECC}" presName="vertTwo" presStyleCnt="0"/>
      <dgm:spPr/>
    </dgm:pt>
    <dgm:pt modelId="{86E0F89C-7484-4D4B-94C0-C6B56A0E5F8C}" type="pres">
      <dgm:prSet presAssocID="{FBCBB931-10A3-47A8-AFED-176DB8BF2ECC}" presName="txTwo" presStyleLbl="node2" presStyleIdx="1" presStyleCnt="4">
        <dgm:presLayoutVars>
          <dgm:chPref val="3"/>
        </dgm:presLayoutVars>
      </dgm:prSet>
      <dgm:spPr/>
    </dgm:pt>
    <dgm:pt modelId="{F9647D6B-3AC1-4F14-8D1D-022F19D13FAC}" type="pres">
      <dgm:prSet presAssocID="{FBCBB931-10A3-47A8-AFED-176DB8BF2ECC}" presName="horzTwo" presStyleCnt="0"/>
      <dgm:spPr/>
    </dgm:pt>
    <dgm:pt modelId="{8D1EF669-DEF7-4BF4-81E4-09F3ABFDAA0A}" type="pres">
      <dgm:prSet presAssocID="{4FAC39B9-095E-4EC3-8150-31A6E950B5D6}" presName="sibSpaceTwo" presStyleCnt="0"/>
      <dgm:spPr/>
    </dgm:pt>
    <dgm:pt modelId="{89150FF4-6644-4286-9B15-7EAB63DD8250}" type="pres">
      <dgm:prSet presAssocID="{6F2CC008-48D2-4A2A-AE6D-501594D3494B}" presName="vertTwo" presStyleCnt="0"/>
      <dgm:spPr/>
    </dgm:pt>
    <dgm:pt modelId="{0E91C7AB-381F-4DC1-97CE-1B53DCA871AF}" type="pres">
      <dgm:prSet presAssocID="{6F2CC008-48D2-4A2A-AE6D-501594D3494B}" presName="txTwo" presStyleLbl="node2" presStyleIdx="2" presStyleCnt="4">
        <dgm:presLayoutVars>
          <dgm:chPref val="3"/>
        </dgm:presLayoutVars>
      </dgm:prSet>
      <dgm:spPr/>
    </dgm:pt>
    <dgm:pt modelId="{F193ED39-AC2C-4030-A7D3-24005D024927}" type="pres">
      <dgm:prSet presAssocID="{6F2CC008-48D2-4A2A-AE6D-501594D3494B}" presName="horzTwo" presStyleCnt="0"/>
      <dgm:spPr/>
    </dgm:pt>
    <dgm:pt modelId="{DC140F6B-4556-42D5-975C-D80B9A00F7B7}" type="pres">
      <dgm:prSet presAssocID="{BC97E9D4-8C65-451B-B473-62A9C853EF16}" presName="sibSpaceTwo" presStyleCnt="0"/>
      <dgm:spPr/>
    </dgm:pt>
    <dgm:pt modelId="{1A6265C6-DE48-4C13-82A2-43EEAD4B38BC}" type="pres">
      <dgm:prSet presAssocID="{38B2CB39-E756-4821-9BE8-296674798DBE}" presName="vertTwo" presStyleCnt="0"/>
      <dgm:spPr/>
    </dgm:pt>
    <dgm:pt modelId="{149A52C3-ECAA-41C1-801E-EFDAEBD06CDA}" type="pres">
      <dgm:prSet presAssocID="{38B2CB39-E756-4821-9BE8-296674798DBE}" presName="txTwo" presStyleLbl="node2" presStyleIdx="3" presStyleCnt="4">
        <dgm:presLayoutVars>
          <dgm:chPref val="3"/>
        </dgm:presLayoutVars>
      </dgm:prSet>
      <dgm:spPr/>
    </dgm:pt>
    <dgm:pt modelId="{4D20AF24-1163-4AC4-8FEB-64E1803EEE51}" type="pres">
      <dgm:prSet presAssocID="{38B2CB39-E756-4821-9BE8-296674798DBE}" presName="horzTwo" presStyleCnt="0"/>
      <dgm:spPr/>
    </dgm:pt>
  </dgm:ptLst>
  <dgm:cxnLst>
    <dgm:cxn modelId="{07BB4040-4DF7-4113-A4E0-93DFFEBAB9ED}" type="presOf" srcId="{FBCBB931-10A3-47A8-AFED-176DB8BF2ECC}" destId="{86E0F89C-7484-4D4B-94C0-C6B56A0E5F8C}" srcOrd="0" destOrd="0" presId="urn:microsoft.com/office/officeart/2005/8/layout/hierarchy4"/>
    <dgm:cxn modelId="{C184015C-B438-4D80-A847-E10A31DF5B31}" type="presOf" srcId="{624F370B-BD8C-43E5-9D21-36DA4C7B777D}" destId="{B28D7CA6-8A17-4937-88A5-3CE97EAE8764}" srcOrd="0" destOrd="0" presId="urn:microsoft.com/office/officeart/2005/8/layout/hierarchy4"/>
    <dgm:cxn modelId="{0DC49C41-F9EC-42A2-A182-68030FDA25E9}" type="presOf" srcId="{D4497D93-DF52-43E1-AEFC-310A0E3EDC49}" destId="{6D566D02-8C05-4A10-83FD-62D66472A4F3}" srcOrd="0" destOrd="0" presId="urn:microsoft.com/office/officeart/2005/8/layout/hierarchy4"/>
    <dgm:cxn modelId="{5A972A8A-B9D0-4D40-8404-83D1E1E97FCA}" srcId="{39965D8A-9164-4CD9-B31A-7C14C9810ACC}" destId="{38B2CB39-E756-4821-9BE8-296674798DBE}" srcOrd="3" destOrd="0" parTransId="{C661682A-0CE9-4994-9D1B-1626D98E0ADD}" sibTransId="{C8DE385D-BF96-463B-8840-62BD8AD82903}"/>
    <dgm:cxn modelId="{3C50ED90-93CE-4BC9-B34B-B7D07737DE4B}" type="presOf" srcId="{38B2CB39-E756-4821-9BE8-296674798DBE}" destId="{149A52C3-ECAA-41C1-801E-EFDAEBD06CDA}" srcOrd="0" destOrd="0" presId="urn:microsoft.com/office/officeart/2005/8/layout/hierarchy4"/>
    <dgm:cxn modelId="{06151A95-3B2C-4BC5-BBEB-BA31FFFB3A1A}" type="presOf" srcId="{6F2CC008-48D2-4A2A-AE6D-501594D3494B}" destId="{0E91C7AB-381F-4DC1-97CE-1B53DCA871AF}" srcOrd="0" destOrd="0" presId="urn:microsoft.com/office/officeart/2005/8/layout/hierarchy4"/>
    <dgm:cxn modelId="{6D40D0AE-4985-4093-B4C5-A8C7A68B33FE}" type="presOf" srcId="{39965D8A-9164-4CD9-B31A-7C14C9810ACC}" destId="{9BC0ED80-701F-402C-A148-8CF8D6BC225B}" srcOrd="0" destOrd="0" presId="urn:microsoft.com/office/officeart/2005/8/layout/hierarchy4"/>
    <dgm:cxn modelId="{8D3EBFB7-0682-49A5-ADE6-05D6D5FFFD40}" srcId="{D4497D93-DF52-43E1-AEFC-310A0E3EDC49}" destId="{39965D8A-9164-4CD9-B31A-7C14C9810ACC}" srcOrd="0" destOrd="0" parTransId="{27B448EC-CE5C-4E49-A594-7983CA2BFB3D}" sibTransId="{9B9935A9-87DA-434B-9340-6FA3683B2C83}"/>
    <dgm:cxn modelId="{32AEBDD9-BBDF-4747-8D62-D573CDE7244A}" srcId="{39965D8A-9164-4CD9-B31A-7C14C9810ACC}" destId="{6F2CC008-48D2-4A2A-AE6D-501594D3494B}" srcOrd="2" destOrd="0" parTransId="{385CD5BB-89E4-4250-BCAB-A1109F854624}" sibTransId="{BC97E9D4-8C65-451B-B473-62A9C853EF16}"/>
    <dgm:cxn modelId="{704330E9-F344-41E6-8486-16C951206929}" srcId="{39965D8A-9164-4CD9-B31A-7C14C9810ACC}" destId="{624F370B-BD8C-43E5-9D21-36DA4C7B777D}" srcOrd="0" destOrd="0" parTransId="{A54EF680-32CB-4689-8421-5BCDFF610E4A}" sibTransId="{52BF24F1-DCFE-4A1F-BFE3-CF0423132AAE}"/>
    <dgm:cxn modelId="{DC7B77F2-9263-40BC-B99F-432F583E2C37}" srcId="{39965D8A-9164-4CD9-B31A-7C14C9810ACC}" destId="{FBCBB931-10A3-47A8-AFED-176DB8BF2ECC}" srcOrd="1" destOrd="0" parTransId="{F6F766FA-E19F-4406-8DF9-AB45F9F12901}" sibTransId="{4FAC39B9-095E-4EC3-8150-31A6E950B5D6}"/>
    <dgm:cxn modelId="{95EE9C32-60C4-48E2-AB79-9495646C366D}" type="presParOf" srcId="{6D566D02-8C05-4A10-83FD-62D66472A4F3}" destId="{4327472C-4A5E-49E1-BA8D-104811E712BD}" srcOrd="0" destOrd="0" presId="urn:microsoft.com/office/officeart/2005/8/layout/hierarchy4"/>
    <dgm:cxn modelId="{F5F6BDB2-B9B2-4F96-A60E-C33226653A98}" type="presParOf" srcId="{4327472C-4A5E-49E1-BA8D-104811E712BD}" destId="{9BC0ED80-701F-402C-A148-8CF8D6BC225B}" srcOrd="0" destOrd="0" presId="urn:microsoft.com/office/officeart/2005/8/layout/hierarchy4"/>
    <dgm:cxn modelId="{FC0ADABD-29E3-4A9F-BF48-65029264B71B}" type="presParOf" srcId="{4327472C-4A5E-49E1-BA8D-104811E712BD}" destId="{B8168A83-89F4-4931-B44D-00957BA4F858}" srcOrd="1" destOrd="0" presId="urn:microsoft.com/office/officeart/2005/8/layout/hierarchy4"/>
    <dgm:cxn modelId="{19902780-AE47-4BD9-9792-4B9BCD226C3E}" type="presParOf" srcId="{4327472C-4A5E-49E1-BA8D-104811E712BD}" destId="{B6E5553D-B7F4-4DDF-8015-AD028479FE3B}" srcOrd="2" destOrd="0" presId="urn:microsoft.com/office/officeart/2005/8/layout/hierarchy4"/>
    <dgm:cxn modelId="{792356CA-F25A-47C7-BF9B-A388CC1F294E}" type="presParOf" srcId="{B6E5553D-B7F4-4DDF-8015-AD028479FE3B}" destId="{726B2DA3-0C05-472E-B939-31A307FE88EE}" srcOrd="0" destOrd="0" presId="urn:microsoft.com/office/officeart/2005/8/layout/hierarchy4"/>
    <dgm:cxn modelId="{ECC20730-C7C4-47C4-81F4-007B5201F5A4}" type="presParOf" srcId="{726B2DA3-0C05-472E-B939-31A307FE88EE}" destId="{B28D7CA6-8A17-4937-88A5-3CE97EAE8764}" srcOrd="0" destOrd="0" presId="urn:microsoft.com/office/officeart/2005/8/layout/hierarchy4"/>
    <dgm:cxn modelId="{747F91CC-AF97-4302-AD3B-37138A092FBC}" type="presParOf" srcId="{726B2DA3-0C05-472E-B939-31A307FE88EE}" destId="{99D1AC14-DBE5-4183-983D-91B1A5A348B0}" srcOrd="1" destOrd="0" presId="urn:microsoft.com/office/officeart/2005/8/layout/hierarchy4"/>
    <dgm:cxn modelId="{3C105562-0D39-43A4-B486-71FFBCA5A6A3}" type="presParOf" srcId="{B6E5553D-B7F4-4DDF-8015-AD028479FE3B}" destId="{9F154755-77A7-45B5-8EDE-D25AA266B26B}" srcOrd="1" destOrd="0" presId="urn:microsoft.com/office/officeart/2005/8/layout/hierarchy4"/>
    <dgm:cxn modelId="{6A3144A6-6CB4-4818-8460-07FABB212B33}" type="presParOf" srcId="{B6E5553D-B7F4-4DDF-8015-AD028479FE3B}" destId="{4F2417D3-7F95-4030-9B6E-00DF16CB9893}" srcOrd="2" destOrd="0" presId="urn:microsoft.com/office/officeart/2005/8/layout/hierarchy4"/>
    <dgm:cxn modelId="{858D20B3-C78D-48DE-A7A9-B85540D7FC0F}" type="presParOf" srcId="{4F2417D3-7F95-4030-9B6E-00DF16CB9893}" destId="{86E0F89C-7484-4D4B-94C0-C6B56A0E5F8C}" srcOrd="0" destOrd="0" presId="urn:microsoft.com/office/officeart/2005/8/layout/hierarchy4"/>
    <dgm:cxn modelId="{1881AA01-CD7F-4A1D-A319-A5BF10AA358A}" type="presParOf" srcId="{4F2417D3-7F95-4030-9B6E-00DF16CB9893}" destId="{F9647D6B-3AC1-4F14-8D1D-022F19D13FAC}" srcOrd="1" destOrd="0" presId="urn:microsoft.com/office/officeart/2005/8/layout/hierarchy4"/>
    <dgm:cxn modelId="{BC654EA1-F453-4033-B632-34E855F2EFB4}" type="presParOf" srcId="{B6E5553D-B7F4-4DDF-8015-AD028479FE3B}" destId="{8D1EF669-DEF7-4BF4-81E4-09F3ABFDAA0A}" srcOrd="3" destOrd="0" presId="urn:microsoft.com/office/officeart/2005/8/layout/hierarchy4"/>
    <dgm:cxn modelId="{74910077-1742-4C37-AFC7-67B5A4C0BFED}" type="presParOf" srcId="{B6E5553D-B7F4-4DDF-8015-AD028479FE3B}" destId="{89150FF4-6644-4286-9B15-7EAB63DD8250}" srcOrd="4" destOrd="0" presId="urn:microsoft.com/office/officeart/2005/8/layout/hierarchy4"/>
    <dgm:cxn modelId="{AF5BCA9A-042E-46A7-AD30-FBA6B029C5D7}" type="presParOf" srcId="{89150FF4-6644-4286-9B15-7EAB63DD8250}" destId="{0E91C7AB-381F-4DC1-97CE-1B53DCA871AF}" srcOrd="0" destOrd="0" presId="urn:microsoft.com/office/officeart/2005/8/layout/hierarchy4"/>
    <dgm:cxn modelId="{E2AC44B4-8C4A-422F-83D7-4E8DE7E27A3C}" type="presParOf" srcId="{89150FF4-6644-4286-9B15-7EAB63DD8250}" destId="{F193ED39-AC2C-4030-A7D3-24005D024927}" srcOrd="1" destOrd="0" presId="urn:microsoft.com/office/officeart/2005/8/layout/hierarchy4"/>
    <dgm:cxn modelId="{79B3213E-C773-4D29-8588-B119AA027DDB}" type="presParOf" srcId="{B6E5553D-B7F4-4DDF-8015-AD028479FE3B}" destId="{DC140F6B-4556-42D5-975C-D80B9A00F7B7}" srcOrd="5" destOrd="0" presId="urn:microsoft.com/office/officeart/2005/8/layout/hierarchy4"/>
    <dgm:cxn modelId="{EC4B2474-03FC-418E-8754-8DAA33947371}" type="presParOf" srcId="{B6E5553D-B7F4-4DDF-8015-AD028479FE3B}" destId="{1A6265C6-DE48-4C13-82A2-43EEAD4B38BC}" srcOrd="6" destOrd="0" presId="urn:microsoft.com/office/officeart/2005/8/layout/hierarchy4"/>
    <dgm:cxn modelId="{C50176FE-2F65-4933-B621-028260C08F33}" type="presParOf" srcId="{1A6265C6-DE48-4C13-82A2-43EEAD4B38BC}" destId="{149A52C3-ECAA-41C1-801E-EFDAEBD06CDA}" srcOrd="0" destOrd="0" presId="urn:microsoft.com/office/officeart/2005/8/layout/hierarchy4"/>
    <dgm:cxn modelId="{58E1AC30-5775-44A6-916A-08ADD3FFB0FB}" type="presParOf" srcId="{1A6265C6-DE48-4C13-82A2-43EEAD4B38BC}" destId="{4D20AF24-1163-4AC4-8FEB-64E1803EEE51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C0ED80-701F-402C-A148-8CF8D6BC225B}">
      <dsp:nvSpPr>
        <dsp:cNvPr id="0" name=""/>
        <dsp:cNvSpPr/>
      </dsp:nvSpPr>
      <dsp:spPr>
        <a:xfrm>
          <a:off x="0" y="0"/>
          <a:ext cx="11537240" cy="160871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000" i="0" kern="1200" baseline="0" dirty="0"/>
            <a:t>POO</a:t>
          </a:r>
          <a:endParaRPr lang="es-ES" sz="6000" kern="1200" dirty="0"/>
        </a:p>
      </dsp:txBody>
      <dsp:txXfrm>
        <a:off x="47118" y="47118"/>
        <a:ext cx="11443004" cy="1514475"/>
      </dsp:txXfrm>
    </dsp:sp>
    <dsp:sp modelId="{B28D7CA6-8A17-4937-88A5-3CE97EAE8764}">
      <dsp:nvSpPr>
        <dsp:cNvPr id="0" name=""/>
        <dsp:cNvSpPr/>
      </dsp:nvSpPr>
      <dsp:spPr>
        <a:xfrm>
          <a:off x="1865" y="1905926"/>
          <a:ext cx="2713367" cy="160871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i="0" kern="1200" baseline="0" dirty="0"/>
            <a:t>1. Clases (Molde).</a:t>
          </a:r>
          <a:endParaRPr lang="es-ES" sz="2000" kern="1200" dirty="0"/>
        </a:p>
      </dsp:txBody>
      <dsp:txXfrm>
        <a:off x="48983" y="1953044"/>
        <a:ext cx="2619131" cy="1514475"/>
      </dsp:txXfrm>
    </dsp:sp>
    <dsp:sp modelId="{86E0F89C-7484-4D4B-94C0-C6B56A0E5F8C}">
      <dsp:nvSpPr>
        <dsp:cNvPr id="0" name=""/>
        <dsp:cNvSpPr/>
      </dsp:nvSpPr>
      <dsp:spPr>
        <a:xfrm>
          <a:off x="2943156" y="1905926"/>
          <a:ext cx="2713367" cy="160871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i="0" kern="1200" baseline="0" dirty="0"/>
            <a:t>2. Propiedades (Atributos).</a:t>
          </a:r>
          <a:endParaRPr lang="es-ES" sz="2000" kern="1200" dirty="0"/>
        </a:p>
      </dsp:txBody>
      <dsp:txXfrm>
        <a:off x="2990274" y="1953044"/>
        <a:ext cx="2619131" cy="1514475"/>
      </dsp:txXfrm>
    </dsp:sp>
    <dsp:sp modelId="{0E91C7AB-381F-4DC1-97CE-1B53DCA871AF}">
      <dsp:nvSpPr>
        <dsp:cNvPr id="0" name=""/>
        <dsp:cNvSpPr/>
      </dsp:nvSpPr>
      <dsp:spPr>
        <a:xfrm>
          <a:off x="5884446" y="1905926"/>
          <a:ext cx="2713367" cy="160871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i="0" kern="1200" baseline="0" dirty="0"/>
            <a:t>3. Métodos (Comportamiento).</a:t>
          </a:r>
          <a:endParaRPr lang="es-ES" sz="2000" kern="1200" dirty="0"/>
        </a:p>
      </dsp:txBody>
      <dsp:txXfrm>
        <a:off x="5931564" y="1953044"/>
        <a:ext cx="2619131" cy="1514475"/>
      </dsp:txXfrm>
    </dsp:sp>
    <dsp:sp modelId="{149A52C3-ECAA-41C1-801E-EFDAEBD06CDA}">
      <dsp:nvSpPr>
        <dsp:cNvPr id="0" name=""/>
        <dsp:cNvSpPr/>
      </dsp:nvSpPr>
      <dsp:spPr>
        <a:xfrm>
          <a:off x="8825737" y="1905926"/>
          <a:ext cx="2713367" cy="160871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i="0" kern="1200" baseline="0" dirty="0"/>
            <a:t>4. Objeto (Objetos).</a:t>
          </a:r>
          <a:endParaRPr lang="es-ES" sz="2000" kern="1200" dirty="0"/>
        </a:p>
      </dsp:txBody>
      <dsp:txXfrm>
        <a:off x="8872855" y="1953044"/>
        <a:ext cx="2619131" cy="15144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BD03F-F740-4E4D-A43A-5B8255F9089C}" type="datetimeFigureOut">
              <a:rPr lang="es-ES" smtClean="0"/>
              <a:t>12/09/2022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EF028-3916-4C71-9258-776669648D8C}" type="slidenum">
              <a:rPr lang="es-ES" smtClean="0"/>
              <a:t>‹Nº›</a:t>
            </a:fld>
            <a:endParaRPr lang="es-E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4161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BD03F-F740-4E4D-A43A-5B8255F9089C}" type="datetimeFigureOut">
              <a:rPr lang="es-ES" smtClean="0"/>
              <a:t>12/09/2022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EF028-3916-4C71-9258-776669648D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14362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BD03F-F740-4E4D-A43A-5B8255F9089C}" type="datetimeFigureOut">
              <a:rPr lang="es-ES" smtClean="0"/>
              <a:t>12/09/2022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EF028-3916-4C71-9258-776669648D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17111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BD03F-F740-4E4D-A43A-5B8255F9089C}" type="datetimeFigureOut">
              <a:rPr lang="es-ES" smtClean="0"/>
              <a:t>12/09/2022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EF028-3916-4C71-9258-776669648D8C}" type="slidenum">
              <a:rPr lang="es-ES" smtClean="0"/>
              <a:t>‹Nº›</a:t>
            </a:fld>
            <a:endParaRPr lang="es-E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47355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BD03F-F740-4E4D-A43A-5B8255F9089C}" type="datetimeFigureOut">
              <a:rPr lang="es-ES" smtClean="0"/>
              <a:t>12/09/2022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EF028-3916-4C71-9258-776669648D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48789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BD03F-F740-4E4D-A43A-5B8255F9089C}" type="datetimeFigureOut">
              <a:rPr lang="es-ES" smtClean="0"/>
              <a:t>12/09/2022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EF028-3916-4C71-9258-776669648D8C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857602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BD03F-F740-4E4D-A43A-5B8255F9089C}" type="datetimeFigureOut">
              <a:rPr lang="es-ES" smtClean="0"/>
              <a:t>12/09/2022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EF028-3916-4C71-9258-776669648D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11029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BD03F-F740-4E4D-A43A-5B8255F9089C}" type="datetimeFigureOut">
              <a:rPr lang="es-ES" smtClean="0"/>
              <a:t>12/09/2022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EF028-3916-4C71-9258-776669648D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1361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BD03F-F740-4E4D-A43A-5B8255F9089C}" type="datetimeFigureOut">
              <a:rPr lang="es-ES" smtClean="0"/>
              <a:t>12/09/2022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EF028-3916-4C71-9258-776669648D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80264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BD03F-F740-4E4D-A43A-5B8255F9089C}" type="datetimeFigureOut">
              <a:rPr lang="es-ES" smtClean="0"/>
              <a:t>12/09/2022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EF028-3916-4C71-9258-776669648D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2408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BD03F-F740-4E4D-A43A-5B8255F9089C}" type="datetimeFigureOut">
              <a:rPr lang="es-ES" smtClean="0"/>
              <a:t>12/09/2022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EF028-3916-4C71-9258-776669648D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69756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BD03F-F740-4E4D-A43A-5B8255F9089C}" type="datetimeFigureOut">
              <a:rPr lang="es-ES" smtClean="0"/>
              <a:t>12/09/2022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EF028-3916-4C71-9258-776669648D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83205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BD03F-F740-4E4D-A43A-5B8255F9089C}" type="datetimeFigureOut">
              <a:rPr lang="es-ES" smtClean="0"/>
              <a:t>12/09/2022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EF028-3916-4C71-9258-776669648D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25704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BD03F-F740-4E4D-A43A-5B8255F9089C}" type="datetimeFigureOut">
              <a:rPr lang="es-ES" smtClean="0"/>
              <a:t>12/09/2022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EF028-3916-4C71-9258-776669648D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99065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BD03F-F740-4E4D-A43A-5B8255F9089C}" type="datetimeFigureOut">
              <a:rPr lang="es-ES" smtClean="0"/>
              <a:t>12/09/2022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EF028-3916-4C71-9258-776669648D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66775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BD03F-F740-4E4D-A43A-5B8255F9089C}" type="datetimeFigureOut">
              <a:rPr lang="es-ES" smtClean="0"/>
              <a:t>12/09/2022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EF028-3916-4C71-9258-776669648D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09852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BD03F-F740-4E4D-A43A-5B8255F9089C}" type="datetimeFigureOut">
              <a:rPr lang="es-ES" smtClean="0"/>
              <a:t>12/09/2022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EF028-3916-4C71-9258-776669648D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44036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DBBD03F-F740-4E4D-A43A-5B8255F9089C}" type="datetimeFigureOut">
              <a:rPr lang="es-ES" smtClean="0"/>
              <a:t>12/09/2022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FDEF028-3916-4C71-9258-776669648D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71997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QP5/EDA311/tree/main/Hito2/Procesua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64FAAE8-7718-E4C0-C28B-614C1948854A}"/>
              </a:ext>
            </a:extLst>
          </p:cNvPr>
          <p:cNvSpPr/>
          <p:nvPr/>
        </p:nvSpPr>
        <p:spPr>
          <a:xfrm>
            <a:off x="2829721" y="80301"/>
            <a:ext cx="6532558" cy="12464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5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UNIVERSIDAD PRIVADA “FRANZ TAMAYO”</a:t>
            </a:r>
          </a:p>
          <a:p>
            <a:pPr algn="ctr"/>
            <a:r>
              <a:rPr lang="es-ES" sz="2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FACULTAD DE INGENIERÍA</a:t>
            </a:r>
          </a:p>
          <a:p>
            <a:pPr algn="ctr"/>
            <a:r>
              <a:rPr lang="es-ES" sz="25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CARRERA DE INGENIERÍA DE SISTEMAS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ABBBB68-B397-4F61-CED5-818F0729CDB3}"/>
              </a:ext>
            </a:extLst>
          </p:cNvPr>
          <p:cNvSpPr/>
          <p:nvPr/>
        </p:nvSpPr>
        <p:spPr>
          <a:xfrm>
            <a:off x="3385165" y="1697828"/>
            <a:ext cx="542167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</a:rPr>
              <a:t>DEFENSA HITO 2</a:t>
            </a:r>
          </a:p>
          <a:p>
            <a:pPr algn="ctr"/>
            <a:r>
              <a:rPr lang="es-E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</a:rPr>
              <a:t>TAREA FINAL</a:t>
            </a:r>
            <a:endParaRPr lang="es-E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07AF1B1-A7C0-10BD-D563-24758021C5C8}"/>
              </a:ext>
            </a:extLst>
          </p:cNvPr>
          <p:cNvSpPr txBox="1"/>
          <p:nvPr/>
        </p:nvSpPr>
        <p:spPr>
          <a:xfrm>
            <a:off x="-224197" y="3643090"/>
            <a:ext cx="6107836" cy="1971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800" b="1" dirty="0">
                <a:effectLst/>
                <a:latin typeface="Calibri-Bold"/>
                <a:ea typeface="Calibri" panose="020F0502020204030204" pitchFamily="34" charset="0"/>
                <a:cs typeface="Calibri-Bold"/>
              </a:rPr>
              <a:t>Estudiante: 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Victor Emanuel Quispe </a:t>
            </a:r>
            <a:r>
              <a:rPr lang="es-E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Pari</a:t>
            </a:r>
            <a:endParaRPr lang="es-E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800" b="1" dirty="0">
                <a:effectLst/>
                <a:latin typeface="Calibri-Bold"/>
                <a:ea typeface="Calibri" panose="020F0502020204030204" pitchFamily="34" charset="0"/>
                <a:cs typeface="Calibri-Bold"/>
              </a:rPr>
              <a:t>Asignatura: 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ESTRUCTURA DE DATOS</a:t>
            </a:r>
            <a:endParaRPr lang="es-E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800" b="1" dirty="0">
                <a:effectLst/>
                <a:latin typeface="Calibri-Bold"/>
                <a:ea typeface="Calibri" panose="020F0502020204030204" pitchFamily="34" charset="0"/>
                <a:cs typeface="Calibri-Bold"/>
              </a:rPr>
              <a:t>Carrera: 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INGENIERÍA DE SISTEMAS</a:t>
            </a:r>
            <a:endParaRPr lang="es-E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800" b="1" dirty="0">
                <a:effectLst/>
                <a:latin typeface="Calibri-Bold"/>
                <a:ea typeface="Calibri" panose="020F0502020204030204" pitchFamily="34" charset="0"/>
                <a:cs typeface="Calibri-Bold"/>
              </a:rPr>
              <a:t>Paralelo: 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EDD (1)</a:t>
            </a:r>
            <a:endParaRPr lang="es-E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800" b="1" dirty="0">
                <a:effectLst/>
                <a:latin typeface="Calibri-Bold"/>
                <a:ea typeface="Calibri" panose="020F0502020204030204" pitchFamily="34" charset="0"/>
                <a:cs typeface="Calibri-Bold"/>
              </a:rPr>
              <a:t>Docente: 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Lic. William Barra Paredes</a:t>
            </a:r>
          </a:p>
        </p:txBody>
      </p:sp>
      <p:pic>
        <p:nvPicPr>
          <p:cNvPr id="7" name="Imagen 6" descr="D:\PROYECTO_DE_GRADO\LOGO UNIFRANZ.jpg">
            <a:extLst>
              <a:ext uri="{FF2B5EF4-FFF2-40B4-BE49-F238E27FC236}">
                <a16:creationId xmlns:a16="http://schemas.microsoft.com/office/drawing/2014/main" id="{BB585C1A-827D-AC97-0ACC-5B6C7A0521DA}"/>
              </a:ext>
            </a:extLst>
          </p:cNvPr>
          <p:cNvPicPr/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31" t="5575" r="4383" b="3297"/>
          <a:stretch/>
        </p:blipFill>
        <p:spPr bwMode="auto">
          <a:xfrm>
            <a:off x="8677760" y="3823186"/>
            <a:ext cx="3427958" cy="294308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78249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F5AF2D2F-89ED-28F2-917D-663F69928E6E}"/>
              </a:ext>
            </a:extLst>
          </p:cNvPr>
          <p:cNvSpPr txBox="1"/>
          <p:nvPr/>
        </p:nvSpPr>
        <p:spPr>
          <a:xfrm>
            <a:off x="257453" y="219268"/>
            <a:ext cx="798990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000" b="0" i="0" u="none" strike="noStrike" baseline="0" dirty="0">
                <a:latin typeface="Arial Black" panose="020B0A04020102020204" pitchFamily="34" charset="0"/>
              </a:rPr>
              <a:t>9. ¿Qué son los </a:t>
            </a:r>
            <a:r>
              <a:rPr lang="es-ES" sz="3000" b="1" i="0" u="none" strike="noStrike" baseline="0" dirty="0">
                <a:latin typeface="Arial Black" panose="020B0A04020102020204" pitchFamily="34" charset="0"/>
              </a:rPr>
              <a:t>paquetes </a:t>
            </a:r>
            <a:r>
              <a:rPr lang="es-ES" sz="3000" b="0" i="0" u="none" strike="noStrike" baseline="0" dirty="0">
                <a:latin typeface="Arial Black" panose="020B0A04020102020204" pitchFamily="34" charset="0"/>
              </a:rPr>
              <a:t>en JAVA?</a:t>
            </a:r>
            <a:endParaRPr lang="es-ES" sz="3000" dirty="0">
              <a:latin typeface="Arial Black" panose="020B0A040201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886439A-C462-0789-27EE-23A3EF7F0245}"/>
              </a:ext>
            </a:extLst>
          </p:cNvPr>
          <p:cNvSpPr txBox="1"/>
          <p:nvPr/>
        </p:nvSpPr>
        <p:spPr>
          <a:xfrm>
            <a:off x="1766657" y="1053503"/>
            <a:ext cx="8922058" cy="1552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 paquetes son el mecanismo que usa Java para facilitar la modularidad del código. Un paquete puede contener una o más definiciones de interfaces y clases, distribuyéndose habitualmente como un archivo. Para utilizar los elementos de un paquete es necesario importar este en el módulo de código en curso, usando para ello la sentencia 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9218" name="Picture 2" descr="Paquetes en Java: qué son, para qué se utilizan, y cómo se usan (con vídeo)  | campusMVP.es">
            <a:extLst>
              <a:ext uri="{FF2B5EF4-FFF2-40B4-BE49-F238E27FC236}">
                <a16:creationId xmlns:a16="http://schemas.microsoft.com/office/drawing/2014/main" id="{229CF923-1CBD-69EE-97B6-58FB51652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7" y="3011472"/>
            <a:ext cx="7858125" cy="31432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611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B3CB316-1F05-9723-5F71-AF4EE9CAB832}"/>
              </a:ext>
            </a:extLst>
          </p:cNvPr>
          <p:cNvSpPr txBox="1"/>
          <p:nvPr/>
        </p:nvSpPr>
        <p:spPr>
          <a:xfrm>
            <a:off x="426129" y="320465"/>
            <a:ext cx="1029809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000" b="0" i="0" u="none" strike="noStrike" baseline="0" dirty="0">
                <a:latin typeface="Arial Black" panose="020B0A04020102020204" pitchFamily="34" charset="0"/>
              </a:rPr>
              <a:t>10.¿Cómo se define una </a:t>
            </a:r>
            <a:r>
              <a:rPr lang="es-ES" sz="3000" b="1" i="0" u="none" strike="noStrike" baseline="0" dirty="0">
                <a:latin typeface="Arial Black" panose="020B0A04020102020204" pitchFamily="34" charset="0"/>
              </a:rPr>
              <a:t>clase </a:t>
            </a:r>
            <a:r>
              <a:rPr lang="es-ES" sz="3000" b="1" i="0" u="none" strike="noStrike" baseline="0" dirty="0" err="1">
                <a:latin typeface="Arial Black" panose="020B0A04020102020204" pitchFamily="34" charset="0"/>
              </a:rPr>
              <a:t>main</a:t>
            </a:r>
            <a:r>
              <a:rPr lang="es-ES" sz="3000" b="1" i="0" u="none" strike="noStrike" baseline="0" dirty="0">
                <a:latin typeface="Arial Black" panose="020B0A04020102020204" pitchFamily="34" charset="0"/>
              </a:rPr>
              <a:t> </a:t>
            </a:r>
            <a:r>
              <a:rPr lang="es-ES" sz="3000" b="0" i="0" u="none" strike="noStrike" baseline="0" dirty="0">
                <a:latin typeface="Arial Black" panose="020B0A04020102020204" pitchFamily="34" charset="0"/>
              </a:rPr>
              <a:t>en JAVA y muestra un ejemplo?</a:t>
            </a:r>
            <a:endParaRPr lang="es-ES" sz="3000" dirty="0">
              <a:latin typeface="Arial Black" panose="020B0A040201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B06F4F8-D08F-63DE-BD46-8294A1B2F342}"/>
              </a:ext>
            </a:extLst>
          </p:cNvPr>
          <p:cNvSpPr txBox="1"/>
          <p:nvPr/>
        </p:nvSpPr>
        <p:spPr>
          <a:xfrm>
            <a:off x="1349406" y="1689379"/>
            <a:ext cx="937481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método </a:t>
            </a:r>
            <a:r>
              <a:rPr lang="es-ES" sz="20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es-E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es una clase independiente destinada exclusivamente a contener este método, aunque esto no es obligatorio: la clase con el método </a:t>
            </a:r>
            <a:r>
              <a:rPr lang="es-ES" sz="20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es-E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podría tratarse como una clase más y el método </a:t>
            </a:r>
            <a:r>
              <a:rPr lang="es-ES" sz="20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es-E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como un método más.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B14AF05-9EC4-A77E-DFDA-2E3497D21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592" y="3058293"/>
            <a:ext cx="5483828" cy="310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7421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1F4D52E8-73E9-5510-6775-344087090296}"/>
              </a:ext>
            </a:extLst>
          </p:cNvPr>
          <p:cNvSpPr txBox="1"/>
          <p:nvPr/>
        </p:nvSpPr>
        <p:spPr>
          <a:xfrm>
            <a:off x="257452" y="272533"/>
            <a:ext cx="716427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000" b="0" i="0" u="none" strike="noStrike" baseline="0" dirty="0">
                <a:latin typeface="Arial Black" panose="020B0A04020102020204" pitchFamily="34" charset="0"/>
              </a:rPr>
              <a:t>11. Generar la clase </a:t>
            </a:r>
            <a:r>
              <a:rPr lang="es-ES" sz="3000" b="1" i="0" u="none" strike="noStrike" baseline="0" dirty="0">
                <a:latin typeface="Arial Black" panose="020B0A04020102020204" pitchFamily="34" charset="0"/>
              </a:rPr>
              <a:t>Provincia</a:t>
            </a:r>
            <a:r>
              <a:rPr lang="es-ES" sz="3000" b="0" i="0" u="none" strike="noStrike" baseline="0" dirty="0">
                <a:latin typeface="Arial Black" panose="020B0A04020102020204" pitchFamily="34" charset="0"/>
              </a:rPr>
              <a:t>.</a:t>
            </a:r>
            <a:endParaRPr lang="es-ES" sz="3000" dirty="0">
              <a:latin typeface="Arial Black" panose="020B0A040201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7359E98-683E-BA54-3ED0-19EAC4407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6984" y="2071480"/>
            <a:ext cx="3447761" cy="296216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5DE8D68-6576-D528-22BD-FF4249B7D2F0}"/>
              </a:ext>
            </a:extLst>
          </p:cNvPr>
          <p:cNvSpPr txBox="1"/>
          <p:nvPr/>
        </p:nvSpPr>
        <p:spPr>
          <a:xfrm>
            <a:off x="798991" y="1381387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Diseño: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1690E9C-C90D-04AC-E908-A48DEC48B911}"/>
              </a:ext>
            </a:extLst>
          </p:cNvPr>
          <p:cNvSpPr txBox="1"/>
          <p:nvPr/>
        </p:nvSpPr>
        <p:spPr>
          <a:xfrm>
            <a:off x="5747416" y="1384917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Constructores, </a:t>
            </a:r>
            <a:r>
              <a:rPr lang="es-ES" b="1" dirty="0" err="1"/>
              <a:t>Gets</a:t>
            </a:r>
            <a:r>
              <a:rPr lang="es-ES" b="1" dirty="0"/>
              <a:t> y Sets: 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DD10F4F-3446-D4CE-1FBE-682A61635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0746" y="1966748"/>
            <a:ext cx="6443592" cy="446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5319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F7352C-07B5-6D24-D52C-758EAF3F4F40}"/>
              </a:ext>
            </a:extLst>
          </p:cNvPr>
          <p:cNvSpPr txBox="1"/>
          <p:nvPr/>
        </p:nvSpPr>
        <p:spPr>
          <a:xfrm>
            <a:off x="257452" y="1109708"/>
            <a:ext cx="253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Mostrando Provincia: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1BA72DC-8758-2F74-5ECB-F8A81676ECDA}"/>
              </a:ext>
            </a:extLst>
          </p:cNvPr>
          <p:cNvSpPr txBox="1"/>
          <p:nvPr/>
        </p:nvSpPr>
        <p:spPr>
          <a:xfrm>
            <a:off x="257452" y="272533"/>
            <a:ext cx="716427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000" b="0" i="0" u="none" strike="noStrike" baseline="0" dirty="0">
                <a:latin typeface="Arial Black" panose="020B0A04020102020204" pitchFamily="34" charset="0"/>
              </a:rPr>
              <a:t>11. Generar la clase </a:t>
            </a:r>
            <a:r>
              <a:rPr lang="es-ES" sz="3000" b="1" i="0" u="none" strike="noStrike" baseline="0" dirty="0">
                <a:latin typeface="Arial Black" panose="020B0A04020102020204" pitchFamily="34" charset="0"/>
              </a:rPr>
              <a:t>Provincia</a:t>
            </a:r>
            <a:r>
              <a:rPr lang="es-ES" sz="3000" b="0" i="0" u="none" strike="noStrike" baseline="0" dirty="0">
                <a:latin typeface="Arial Black" panose="020B0A04020102020204" pitchFamily="34" charset="0"/>
              </a:rPr>
              <a:t>.</a:t>
            </a:r>
            <a:endParaRPr lang="es-ES" sz="3000" dirty="0">
              <a:latin typeface="Arial Black" panose="020B0A040201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AEA18A3-13E2-6314-104F-F333A231F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309" y="1762217"/>
            <a:ext cx="4853691" cy="459187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C12CFC3-328F-9F8C-2236-E1E5CFBAAD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76" b="30844"/>
          <a:stretch/>
        </p:blipFill>
        <p:spPr>
          <a:xfrm>
            <a:off x="6587231" y="2595608"/>
            <a:ext cx="4686372" cy="166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536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1F4D52E8-73E9-5510-6775-344087090296}"/>
              </a:ext>
            </a:extLst>
          </p:cNvPr>
          <p:cNvSpPr txBox="1"/>
          <p:nvPr/>
        </p:nvSpPr>
        <p:spPr>
          <a:xfrm>
            <a:off x="257452" y="272533"/>
            <a:ext cx="980094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000" b="0" i="0" u="none" strike="noStrike" baseline="0" dirty="0">
                <a:latin typeface="Arial Black" panose="020B0A04020102020204" pitchFamily="34" charset="0"/>
              </a:rPr>
              <a:t>12. Generar la clase </a:t>
            </a:r>
            <a:r>
              <a:rPr lang="es-ES" sz="3000" b="1" i="0" u="none" strike="noStrike" baseline="0" dirty="0">
                <a:latin typeface="Arial Black" panose="020B0A04020102020204" pitchFamily="34" charset="0"/>
              </a:rPr>
              <a:t>Departamento</a:t>
            </a:r>
            <a:r>
              <a:rPr lang="es-ES" sz="3000" b="0" i="0" u="none" strike="noStrike" baseline="0" dirty="0">
                <a:latin typeface="Arial Black" panose="020B0A04020102020204" pitchFamily="34" charset="0"/>
              </a:rPr>
              <a:t>.</a:t>
            </a:r>
            <a:endParaRPr lang="es-ES" sz="3000" dirty="0">
              <a:latin typeface="Arial Black" panose="020B0A040201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5DE8D68-6576-D528-22BD-FF4249B7D2F0}"/>
              </a:ext>
            </a:extLst>
          </p:cNvPr>
          <p:cNvSpPr txBox="1"/>
          <p:nvPr/>
        </p:nvSpPr>
        <p:spPr>
          <a:xfrm>
            <a:off x="692458" y="1221589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Diseño: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F7B5D4B-EC21-266A-9C38-0AA28DC3D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888" y="1833010"/>
            <a:ext cx="3810532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3602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1F4D52E8-73E9-5510-6775-344087090296}"/>
              </a:ext>
            </a:extLst>
          </p:cNvPr>
          <p:cNvSpPr txBox="1"/>
          <p:nvPr/>
        </p:nvSpPr>
        <p:spPr>
          <a:xfrm>
            <a:off x="257452" y="272533"/>
            <a:ext cx="980094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000" b="0" i="0" u="none" strike="noStrike" baseline="0" dirty="0">
                <a:latin typeface="Arial Black" panose="020B0A04020102020204" pitchFamily="34" charset="0"/>
              </a:rPr>
              <a:t>12. Generar la clase </a:t>
            </a:r>
            <a:r>
              <a:rPr lang="es-ES" sz="3000" b="1" i="0" u="none" strike="noStrike" baseline="0" dirty="0">
                <a:latin typeface="Arial Black" panose="020B0A04020102020204" pitchFamily="34" charset="0"/>
              </a:rPr>
              <a:t>Departamento</a:t>
            </a:r>
            <a:r>
              <a:rPr lang="es-ES" sz="3000" b="0" i="0" u="none" strike="noStrike" baseline="0" dirty="0">
                <a:latin typeface="Arial Black" panose="020B0A04020102020204" pitchFamily="34" charset="0"/>
              </a:rPr>
              <a:t>.</a:t>
            </a:r>
            <a:endParaRPr lang="es-ES" sz="3000" dirty="0">
              <a:latin typeface="Arial Black" panose="020B0A040201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1690E9C-C90D-04AC-E908-A48DEC48B911}"/>
              </a:ext>
            </a:extLst>
          </p:cNvPr>
          <p:cNvSpPr txBox="1"/>
          <p:nvPr/>
        </p:nvSpPr>
        <p:spPr>
          <a:xfrm>
            <a:off x="4924736" y="1205899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Constructores, </a:t>
            </a:r>
            <a:r>
              <a:rPr lang="es-ES" b="1" dirty="0" err="1"/>
              <a:t>Gets</a:t>
            </a:r>
            <a:r>
              <a:rPr lang="es-ES" b="1" dirty="0"/>
              <a:t> y Sets: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2FE9117-9B11-4973-9771-C4BFF5EFB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23" y="826531"/>
            <a:ext cx="4590201" cy="575696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46AE1AC-B2B5-A5CA-E9B9-397FF2B4E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871" y="1886653"/>
            <a:ext cx="7928705" cy="401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9791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1F4D52E8-73E9-5510-6775-344087090296}"/>
              </a:ext>
            </a:extLst>
          </p:cNvPr>
          <p:cNvSpPr txBox="1"/>
          <p:nvPr/>
        </p:nvSpPr>
        <p:spPr>
          <a:xfrm>
            <a:off x="257452" y="272533"/>
            <a:ext cx="980094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000" b="0" i="0" u="none" strike="noStrike" baseline="0" dirty="0">
                <a:latin typeface="Arial Black" panose="020B0A04020102020204" pitchFamily="34" charset="0"/>
              </a:rPr>
              <a:t>12. Generar la clase </a:t>
            </a:r>
            <a:r>
              <a:rPr lang="es-ES" sz="3000" b="1" i="0" u="none" strike="noStrike" baseline="0" dirty="0">
                <a:latin typeface="Arial Black" panose="020B0A04020102020204" pitchFamily="34" charset="0"/>
              </a:rPr>
              <a:t>Departamento</a:t>
            </a:r>
            <a:r>
              <a:rPr lang="es-ES" sz="3000" b="0" i="0" u="none" strike="noStrike" baseline="0" dirty="0">
                <a:latin typeface="Arial Black" panose="020B0A04020102020204" pitchFamily="34" charset="0"/>
              </a:rPr>
              <a:t>.</a:t>
            </a:r>
            <a:endParaRPr lang="es-ES" sz="3000" dirty="0">
              <a:latin typeface="Arial Black" panose="020B0A040201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5DE8D68-6576-D528-22BD-FF4249B7D2F0}"/>
              </a:ext>
            </a:extLst>
          </p:cNvPr>
          <p:cNvSpPr txBox="1"/>
          <p:nvPr/>
        </p:nvSpPr>
        <p:spPr>
          <a:xfrm>
            <a:off x="577050" y="1106179"/>
            <a:ext cx="312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Mostrando Departamento: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DA03B40-3DD0-07F2-8D05-724BD275D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382" y="1755159"/>
            <a:ext cx="5694102" cy="510284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D92DC1D-552A-E723-1460-784B91190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061" y="2746608"/>
            <a:ext cx="5382376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590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1F4D52E8-73E9-5510-6775-344087090296}"/>
              </a:ext>
            </a:extLst>
          </p:cNvPr>
          <p:cNvSpPr txBox="1"/>
          <p:nvPr/>
        </p:nvSpPr>
        <p:spPr>
          <a:xfrm>
            <a:off x="257452" y="272533"/>
            <a:ext cx="980094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000" b="0" i="0" u="none" strike="noStrike" baseline="0" dirty="0">
                <a:latin typeface="Arial Black" panose="020B0A04020102020204" pitchFamily="34" charset="0"/>
              </a:rPr>
              <a:t>13. Generar la clase </a:t>
            </a:r>
            <a:r>
              <a:rPr lang="es-ES" sz="3000" b="1" i="0" u="none" strike="noStrike" baseline="0" dirty="0">
                <a:latin typeface="Arial Black" panose="020B0A04020102020204" pitchFamily="34" charset="0"/>
              </a:rPr>
              <a:t>País</a:t>
            </a:r>
            <a:r>
              <a:rPr lang="es-ES" sz="3000" b="0" i="0" u="none" strike="noStrike" baseline="0" dirty="0">
                <a:latin typeface="Arial Black" panose="020B0A04020102020204" pitchFamily="34" charset="0"/>
              </a:rPr>
              <a:t>.</a:t>
            </a:r>
            <a:endParaRPr lang="es-ES" sz="3000" dirty="0">
              <a:latin typeface="Arial Black" panose="020B0A040201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5DE8D68-6576-D528-22BD-FF4249B7D2F0}"/>
              </a:ext>
            </a:extLst>
          </p:cNvPr>
          <p:cNvSpPr txBox="1"/>
          <p:nvPr/>
        </p:nvSpPr>
        <p:spPr>
          <a:xfrm>
            <a:off x="692458" y="1221589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Diseño: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77B3092-6087-58CC-BB2D-C1DE3F785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603" y="1689408"/>
            <a:ext cx="4324954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3415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1F4D52E8-73E9-5510-6775-344087090296}"/>
              </a:ext>
            </a:extLst>
          </p:cNvPr>
          <p:cNvSpPr txBox="1"/>
          <p:nvPr/>
        </p:nvSpPr>
        <p:spPr>
          <a:xfrm>
            <a:off x="257452" y="272533"/>
            <a:ext cx="980094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000" b="0" i="0" u="none" strike="noStrike" baseline="0" dirty="0">
                <a:latin typeface="Arial Black" panose="020B0A04020102020204" pitchFamily="34" charset="0"/>
              </a:rPr>
              <a:t>13. Generar la clase </a:t>
            </a:r>
            <a:r>
              <a:rPr lang="es-ES" sz="3000" b="1" i="0" u="none" strike="noStrike" baseline="0" dirty="0">
                <a:latin typeface="Arial Black" panose="020B0A04020102020204" pitchFamily="34" charset="0"/>
              </a:rPr>
              <a:t>País</a:t>
            </a:r>
            <a:r>
              <a:rPr lang="es-ES" sz="3000" b="0" i="0" u="none" strike="noStrike" baseline="0" dirty="0">
                <a:latin typeface="Arial Black" panose="020B0A04020102020204" pitchFamily="34" charset="0"/>
              </a:rPr>
              <a:t>.</a:t>
            </a:r>
            <a:endParaRPr lang="es-ES" sz="3000" dirty="0">
              <a:latin typeface="Arial Black" panose="020B0A040201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1690E9C-C90D-04AC-E908-A48DEC48B911}"/>
              </a:ext>
            </a:extLst>
          </p:cNvPr>
          <p:cNvSpPr txBox="1"/>
          <p:nvPr/>
        </p:nvSpPr>
        <p:spPr>
          <a:xfrm>
            <a:off x="4924736" y="1205899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Constructores, </a:t>
            </a:r>
            <a:r>
              <a:rPr lang="es-ES" b="1" dirty="0" err="1"/>
              <a:t>Gets</a:t>
            </a:r>
            <a:r>
              <a:rPr lang="es-ES" b="1" dirty="0"/>
              <a:t> y Sets: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79D4FDC-4AE7-ED7C-BB57-A20347AC6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0" y="1047566"/>
            <a:ext cx="4793942" cy="573053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E1CE709-D9C5-BE21-7E5A-B04141318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511" y="1830125"/>
            <a:ext cx="7149221" cy="475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1924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1F4D52E8-73E9-5510-6775-344087090296}"/>
              </a:ext>
            </a:extLst>
          </p:cNvPr>
          <p:cNvSpPr txBox="1"/>
          <p:nvPr/>
        </p:nvSpPr>
        <p:spPr>
          <a:xfrm>
            <a:off x="257452" y="272533"/>
            <a:ext cx="980094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000" b="0" i="0" u="none" strike="noStrike" baseline="0" dirty="0">
                <a:latin typeface="Arial Black" panose="020B0A04020102020204" pitchFamily="34" charset="0"/>
              </a:rPr>
              <a:t>13. Generar la clase </a:t>
            </a:r>
            <a:r>
              <a:rPr lang="es-ES" sz="3000" b="1" i="0" u="none" strike="noStrike" baseline="0" dirty="0">
                <a:latin typeface="Arial Black" panose="020B0A04020102020204" pitchFamily="34" charset="0"/>
              </a:rPr>
              <a:t>País</a:t>
            </a:r>
            <a:r>
              <a:rPr lang="es-ES" sz="3000" b="0" i="0" u="none" strike="noStrike" baseline="0" dirty="0">
                <a:latin typeface="Arial Black" panose="020B0A04020102020204" pitchFamily="34" charset="0"/>
              </a:rPr>
              <a:t>.</a:t>
            </a:r>
            <a:endParaRPr lang="es-ES" sz="3000" dirty="0">
              <a:latin typeface="Arial Black" panose="020B0A040201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5DE8D68-6576-D528-22BD-FF4249B7D2F0}"/>
              </a:ext>
            </a:extLst>
          </p:cNvPr>
          <p:cNvSpPr txBox="1"/>
          <p:nvPr/>
        </p:nvSpPr>
        <p:spPr>
          <a:xfrm>
            <a:off x="577050" y="1106179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Mostrando País: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49D171F-64AD-7471-B43A-FFB623AA4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913" y="2598932"/>
            <a:ext cx="4829849" cy="208626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4B05BA2-F8EE-0C6E-8931-6E094DA6F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300" y="1661284"/>
            <a:ext cx="5407550" cy="513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772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8B18C53-B634-F93A-850B-91D2167E611D}"/>
              </a:ext>
            </a:extLst>
          </p:cNvPr>
          <p:cNvSpPr txBox="1"/>
          <p:nvPr/>
        </p:nvSpPr>
        <p:spPr>
          <a:xfrm>
            <a:off x="266331" y="230819"/>
            <a:ext cx="995186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000" b="1" i="0" u="none" strike="noStrike" baseline="0" dirty="0">
                <a:ln>
                  <a:solidFill>
                    <a:schemeClr val="bg1"/>
                  </a:solidFill>
                </a:ln>
                <a:latin typeface="Arial Black" panose="020B0A04020102020204" pitchFamily="34" charset="0"/>
              </a:rPr>
              <a:t>1. ¿A que se refiere cuando se habla de POO?</a:t>
            </a:r>
            <a:endParaRPr lang="es-ES" sz="3000" b="1" dirty="0">
              <a:ln>
                <a:solidFill>
                  <a:schemeClr val="bg1"/>
                </a:solidFill>
              </a:ln>
              <a:latin typeface="Arial Black" panose="020B0A040201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6892E16-D138-89D6-285F-C81CB728FC96}"/>
              </a:ext>
            </a:extLst>
          </p:cNvPr>
          <p:cNvSpPr txBox="1"/>
          <p:nvPr/>
        </p:nvSpPr>
        <p:spPr>
          <a:xfrm>
            <a:off x="1137820" y="1502679"/>
            <a:ext cx="4756952" cy="4189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dirty="0">
                <a:latin typeface="Arial" panose="020B0604020202020204" pitchFamily="34" charset="0"/>
                <a:ea typeface="Calibri" panose="020F0502020204030204" pitchFamily="34" charset="0"/>
              </a:rPr>
              <a:t>POO son las iniciales de</a:t>
            </a:r>
            <a:r>
              <a:rPr lang="es-ES" sz="20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 Programación Orientada a Objetos.</a:t>
            </a:r>
          </a:p>
          <a:p>
            <a:pPr>
              <a:lnSpc>
                <a:spcPct val="150000"/>
              </a:lnSpc>
            </a:pPr>
            <a:endParaRPr lang="es-ES" sz="200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2000" dirty="0">
                <a:latin typeface="Arial" panose="020B0604020202020204" pitchFamily="34" charset="0"/>
                <a:ea typeface="Calibri" panose="020F0502020204030204" pitchFamily="34" charset="0"/>
              </a:rPr>
              <a:t>E</a:t>
            </a:r>
            <a:r>
              <a:rPr lang="es-ES" sz="20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 un </a:t>
            </a:r>
            <a:r>
              <a:rPr lang="es-ES" sz="2000" strike="noStrike" dirty="0">
                <a:latin typeface="Arial" panose="020B0604020202020204" pitchFamily="34" charset="0"/>
                <a:ea typeface="Calibri" panose="020F0502020204030204" pitchFamily="34" charset="0"/>
              </a:rPr>
              <a:t>paradigma de programación</a:t>
            </a:r>
            <a:r>
              <a:rPr lang="es-ES" sz="20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, es decir, un modelo o un estilo de programación que nos da unas guías sobre cómo trabajar con él. </a:t>
            </a:r>
          </a:p>
          <a:p>
            <a:pPr>
              <a:lnSpc>
                <a:spcPct val="150000"/>
              </a:lnSpc>
            </a:pPr>
            <a:r>
              <a:rPr lang="es-ES" sz="20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Se basa en el concepto de clases y objetos.</a:t>
            </a:r>
            <a:endParaRPr lang="es-ES" sz="2000" dirty="0"/>
          </a:p>
        </p:txBody>
      </p:sp>
      <p:pic>
        <p:nvPicPr>
          <p:cNvPr id="2052" name="Picture 4" descr="Evolución del Software timeline | Timetoast timelines">
            <a:extLst>
              <a:ext uri="{FF2B5EF4-FFF2-40B4-BE49-F238E27FC236}">
                <a16:creationId xmlns:a16="http://schemas.microsoft.com/office/drawing/2014/main" id="{017E8E2E-742F-FE03-9E6A-CD53373DE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807" y="1228165"/>
            <a:ext cx="4980373" cy="49803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0438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1F4D52E8-73E9-5510-6775-344087090296}"/>
              </a:ext>
            </a:extLst>
          </p:cNvPr>
          <p:cNvSpPr txBox="1"/>
          <p:nvPr/>
        </p:nvSpPr>
        <p:spPr>
          <a:xfrm>
            <a:off x="257452" y="272533"/>
            <a:ext cx="980094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000" b="0" i="0" u="none" strike="noStrike" baseline="0" dirty="0">
                <a:latin typeface="Arial Black" panose="020B0A04020102020204" pitchFamily="34" charset="0"/>
              </a:rPr>
              <a:t>14. Crear el diseño completo de las Clases.</a:t>
            </a:r>
            <a:endParaRPr lang="es-ES" sz="3000" dirty="0">
              <a:latin typeface="Arial Black" panose="020B0A040201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5DE8D68-6576-D528-22BD-FF4249B7D2F0}"/>
              </a:ext>
            </a:extLst>
          </p:cNvPr>
          <p:cNvSpPr txBox="1"/>
          <p:nvPr/>
        </p:nvSpPr>
        <p:spPr>
          <a:xfrm>
            <a:off x="692458" y="1221589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Diseño: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02DF068-2BCA-F2F2-DE88-38DBD3D3E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19" y="1886258"/>
            <a:ext cx="11425561" cy="409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770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85DE8D68-6576-D528-22BD-FF4249B7D2F0}"/>
              </a:ext>
            </a:extLst>
          </p:cNvPr>
          <p:cNvSpPr txBox="1"/>
          <p:nvPr/>
        </p:nvSpPr>
        <p:spPr>
          <a:xfrm>
            <a:off x="577050" y="1106179"/>
            <a:ext cx="2669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Mostrando el Ejemplo: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EA0114-1095-7337-96AA-3A9CCFE8FF66}"/>
              </a:ext>
            </a:extLst>
          </p:cNvPr>
          <p:cNvSpPr txBox="1"/>
          <p:nvPr/>
        </p:nvSpPr>
        <p:spPr>
          <a:xfrm>
            <a:off x="257452" y="272533"/>
            <a:ext cx="980094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000" b="0" i="0" u="none" strike="noStrike" baseline="0" dirty="0">
                <a:latin typeface="Arial Black" panose="020B0A04020102020204" pitchFamily="34" charset="0"/>
              </a:rPr>
              <a:t>14. Crear el diseño completo de las Clases.</a:t>
            </a:r>
            <a:endParaRPr lang="es-ES" sz="3000" dirty="0">
              <a:latin typeface="Arial Black" panose="020B0A040201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A6B32BF-45E8-0DE4-AC1E-2C692A576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211" y="1611710"/>
            <a:ext cx="7899496" cy="497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0223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85DE8D68-6576-D528-22BD-FF4249B7D2F0}"/>
              </a:ext>
            </a:extLst>
          </p:cNvPr>
          <p:cNvSpPr txBox="1"/>
          <p:nvPr/>
        </p:nvSpPr>
        <p:spPr>
          <a:xfrm>
            <a:off x="577050" y="1106179"/>
            <a:ext cx="2669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Mostrando el Ejemplo: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EA0114-1095-7337-96AA-3A9CCFE8FF66}"/>
              </a:ext>
            </a:extLst>
          </p:cNvPr>
          <p:cNvSpPr txBox="1"/>
          <p:nvPr/>
        </p:nvSpPr>
        <p:spPr>
          <a:xfrm>
            <a:off x="257452" y="272533"/>
            <a:ext cx="980094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000" b="0" i="0" u="none" strike="noStrike" baseline="0" dirty="0">
                <a:latin typeface="Arial Black" panose="020B0A04020102020204" pitchFamily="34" charset="0"/>
              </a:rPr>
              <a:t>14. Crear el diseño completo de las Clases.</a:t>
            </a:r>
            <a:endParaRPr lang="es-ES" sz="3000" dirty="0">
              <a:latin typeface="Arial Black" panose="020B0A040201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BD9D9B8-E57F-2D61-546C-9CC2B4888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60" y="1673395"/>
            <a:ext cx="11317279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841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85DE8D68-6576-D528-22BD-FF4249B7D2F0}"/>
              </a:ext>
            </a:extLst>
          </p:cNvPr>
          <p:cNvSpPr txBox="1"/>
          <p:nvPr/>
        </p:nvSpPr>
        <p:spPr>
          <a:xfrm>
            <a:off x="577050" y="1106179"/>
            <a:ext cx="2669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Mostrando el Ejemplo: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EA0114-1095-7337-96AA-3A9CCFE8FF66}"/>
              </a:ext>
            </a:extLst>
          </p:cNvPr>
          <p:cNvSpPr txBox="1"/>
          <p:nvPr/>
        </p:nvSpPr>
        <p:spPr>
          <a:xfrm>
            <a:off x="257452" y="272533"/>
            <a:ext cx="980094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000" b="0" i="0" u="none" strike="noStrike" baseline="0" dirty="0">
                <a:latin typeface="Arial Black" panose="020B0A04020102020204" pitchFamily="34" charset="0"/>
              </a:rPr>
              <a:t>14. Crear el diseño completo de las Clases.</a:t>
            </a:r>
            <a:endParaRPr lang="es-ES" sz="3000" dirty="0">
              <a:latin typeface="Arial Black" panose="020B0A040201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C30229C-5C49-D0C9-5F42-F827990CA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412" y="1451096"/>
            <a:ext cx="6668431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67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85DE8D68-6576-D528-22BD-FF4249B7D2F0}"/>
              </a:ext>
            </a:extLst>
          </p:cNvPr>
          <p:cNvSpPr txBox="1"/>
          <p:nvPr/>
        </p:nvSpPr>
        <p:spPr>
          <a:xfrm>
            <a:off x="577050" y="1106179"/>
            <a:ext cx="2669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Mostrando el Ejemplo: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EA0114-1095-7337-96AA-3A9CCFE8FF66}"/>
              </a:ext>
            </a:extLst>
          </p:cNvPr>
          <p:cNvSpPr txBox="1"/>
          <p:nvPr/>
        </p:nvSpPr>
        <p:spPr>
          <a:xfrm>
            <a:off x="257452" y="272533"/>
            <a:ext cx="980094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000" b="0" i="0" u="none" strike="noStrike" baseline="0" dirty="0">
                <a:latin typeface="Arial Black" panose="020B0A04020102020204" pitchFamily="34" charset="0"/>
              </a:rPr>
              <a:t>14. Crear el diseño completo de las Clases.</a:t>
            </a:r>
            <a:endParaRPr lang="es-ES" sz="3000" dirty="0">
              <a:latin typeface="Arial Black" panose="020B0A040201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EEDA246-40D8-4BE5-1AF2-3D552CBE5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94" y="1642873"/>
            <a:ext cx="4404906" cy="494259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0E2AE53-96DA-BD73-20D5-9D52F43D9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335" y="994300"/>
            <a:ext cx="4446231" cy="435893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74CE243-52BD-181C-02E0-2BECEB744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456" y="5353237"/>
            <a:ext cx="2521502" cy="87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6076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2AA0FEA-9BD8-D4B1-DA29-13A86EC648AF}"/>
              </a:ext>
            </a:extLst>
          </p:cNvPr>
          <p:cNvSpPr txBox="1"/>
          <p:nvPr/>
        </p:nvSpPr>
        <p:spPr>
          <a:xfrm>
            <a:off x="2894121" y="5333712"/>
            <a:ext cx="6107836" cy="704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000" b="1" dirty="0">
                <a:effectLst/>
                <a:latin typeface="Calibri-Bold"/>
                <a:ea typeface="Calibri" panose="020F0502020204030204" pitchFamily="34" charset="0"/>
                <a:cs typeface="Calibri-Bold"/>
              </a:rPr>
              <a:t>GITHUB</a:t>
            </a:r>
            <a:r>
              <a:rPr lang="es-E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ES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https://github.com/VQP5/EDA311/tree/main/Hito2/Procesual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BC8B6E2-C89C-CE85-9F18-99187A639EF5}"/>
              </a:ext>
            </a:extLst>
          </p:cNvPr>
          <p:cNvSpPr/>
          <p:nvPr/>
        </p:nvSpPr>
        <p:spPr>
          <a:xfrm>
            <a:off x="1694795" y="1830993"/>
            <a:ext cx="8802410" cy="2400657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SlantUp">
              <a:avLst/>
            </a:prstTxWarp>
            <a:spAutoFit/>
          </a:bodyPr>
          <a:lstStyle/>
          <a:p>
            <a:pPr algn="ctr"/>
            <a:r>
              <a:rPr lang="es-ES" sz="15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19038468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8B18C53-B634-F93A-850B-91D2167E611D}"/>
              </a:ext>
            </a:extLst>
          </p:cNvPr>
          <p:cNvSpPr txBox="1"/>
          <p:nvPr/>
        </p:nvSpPr>
        <p:spPr>
          <a:xfrm>
            <a:off x="266331" y="230819"/>
            <a:ext cx="11925669" cy="5539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s-ES" sz="3000" i="0" u="none" strike="noStrike" baseline="0" dirty="0">
                <a:ln>
                  <a:solidFill>
                    <a:schemeClr val="bg1"/>
                  </a:solidFill>
                </a:ln>
                <a:latin typeface="Arial Black" panose="020B0A04020102020204" pitchFamily="34" charset="0"/>
              </a:rPr>
              <a:t>2. ¿Cuáles son los 4 componentes que componen POO?</a:t>
            </a:r>
            <a:endParaRPr lang="es-ES" sz="3000" dirty="0">
              <a:ln>
                <a:solidFill>
                  <a:schemeClr val="bg1"/>
                </a:solidFill>
              </a:ln>
              <a:latin typeface="Arial Black" panose="020B0A040201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6892E16-D138-89D6-285F-C81CB728FC96}"/>
              </a:ext>
            </a:extLst>
          </p:cNvPr>
          <p:cNvSpPr txBox="1"/>
          <p:nvPr/>
        </p:nvSpPr>
        <p:spPr>
          <a:xfrm>
            <a:off x="2977718" y="1050699"/>
            <a:ext cx="6502894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s-ES" sz="2000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POO se compone de los siguientes 4 elementos:</a:t>
            </a:r>
          </a:p>
        </p:txBody>
      </p:sp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82EA4E98-B9FA-48A1-5E0B-8314AD2FB5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1014885"/>
              </p:ext>
            </p:extLst>
          </p:nvPr>
        </p:nvGraphicFramePr>
        <p:xfrm>
          <a:off x="325514" y="1943607"/>
          <a:ext cx="11540971" cy="351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20022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D7332A77-8EC1-7BCB-68C8-5D30CFAA2D95}"/>
              </a:ext>
            </a:extLst>
          </p:cNvPr>
          <p:cNvSpPr txBox="1"/>
          <p:nvPr/>
        </p:nvSpPr>
        <p:spPr>
          <a:xfrm>
            <a:off x="177554" y="174880"/>
            <a:ext cx="1053779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000" b="0" i="0" u="none" strike="noStrike" baseline="0" dirty="0">
                <a:ln>
                  <a:solidFill>
                    <a:schemeClr val="bg1"/>
                  </a:solidFill>
                </a:ln>
                <a:latin typeface="Arial Black" panose="020B0A04020102020204" pitchFamily="34" charset="0"/>
                <a:cs typeface="Arial" panose="020B0604020202020204" pitchFamily="34" charset="0"/>
              </a:rPr>
              <a:t>3. ¿Cuáles son los </a:t>
            </a:r>
            <a:r>
              <a:rPr lang="es-ES" sz="3000" b="1" i="0" u="none" strike="noStrike" baseline="0" dirty="0">
                <a:ln>
                  <a:solidFill>
                    <a:schemeClr val="bg1"/>
                  </a:solidFill>
                </a:ln>
                <a:latin typeface="Arial Black" panose="020B0A04020102020204" pitchFamily="34" charset="0"/>
                <a:cs typeface="Arial" panose="020B0604020202020204" pitchFamily="34" charset="0"/>
              </a:rPr>
              <a:t>pilares </a:t>
            </a:r>
            <a:r>
              <a:rPr lang="es-ES" sz="3000" b="0" i="0" u="none" strike="noStrike" baseline="0" dirty="0">
                <a:ln>
                  <a:solidFill>
                    <a:schemeClr val="bg1"/>
                  </a:solidFill>
                </a:ln>
                <a:latin typeface="Arial Black" panose="020B0A04020102020204" pitchFamily="34" charset="0"/>
                <a:cs typeface="Arial" panose="020B0604020202020204" pitchFamily="34" charset="0"/>
              </a:rPr>
              <a:t>de POO?</a:t>
            </a:r>
            <a:endParaRPr lang="es-ES" sz="3000" dirty="0">
              <a:ln>
                <a:solidFill>
                  <a:schemeClr val="bg1"/>
                </a:solidFill>
              </a:ln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Abstracción, encapsulamiento, herencia y polimorfismo. Ejemplo en c++ con  arduino en Platformio - YouTube">
            <a:extLst>
              <a:ext uri="{FF2B5EF4-FFF2-40B4-BE49-F238E27FC236}">
                <a16:creationId xmlns:a16="http://schemas.microsoft.com/office/drawing/2014/main" id="{DC091C75-0C6F-2498-72D2-620C9EF8C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012" y="2022466"/>
            <a:ext cx="7403976" cy="416473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5934882-5AED-42A0-503F-5DCA3BEBBC02}"/>
              </a:ext>
            </a:extLst>
          </p:cNvPr>
          <p:cNvSpPr txBox="1"/>
          <p:nvPr/>
        </p:nvSpPr>
        <p:spPr>
          <a:xfrm>
            <a:off x="1637930" y="945079"/>
            <a:ext cx="92283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Existen muchos conceptos en programación orientada a objetos, como clases y objetos, sin embargo, en el desarrollo de software con programación orientada a objetos, existen un conjunto de ideas fundamentales que forman los cimientos del desarrollo de software.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48468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5F07005-1850-D6DC-8FC5-E0559C5A54AF}"/>
              </a:ext>
            </a:extLst>
          </p:cNvPr>
          <p:cNvSpPr txBox="1"/>
          <p:nvPr/>
        </p:nvSpPr>
        <p:spPr>
          <a:xfrm>
            <a:off x="204186" y="245901"/>
            <a:ext cx="1151433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000" b="0" i="0" u="none" strike="noStrike" baseline="0" dirty="0">
                <a:latin typeface="Arial Black" panose="020B0A04020102020204" pitchFamily="34" charset="0"/>
              </a:rPr>
              <a:t>4. ¿Qué es </a:t>
            </a:r>
            <a:r>
              <a:rPr lang="es-ES" sz="3000" b="1" i="0" u="none" strike="noStrike" baseline="0" dirty="0">
                <a:latin typeface="Arial Black" panose="020B0A04020102020204" pitchFamily="34" charset="0"/>
              </a:rPr>
              <a:t>Encapsulamiento </a:t>
            </a:r>
            <a:r>
              <a:rPr lang="es-ES" sz="3000" b="0" i="0" u="none" strike="noStrike" baseline="0" dirty="0">
                <a:latin typeface="Arial Black" panose="020B0A04020102020204" pitchFamily="34" charset="0"/>
              </a:rPr>
              <a:t>y muestre un ejemplo?</a:t>
            </a:r>
            <a:endParaRPr lang="es-ES" sz="3000" dirty="0">
              <a:latin typeface="Arial Black" panose="020B0A040201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FBBAFE3-269B-458B-9B60-7380B242ACED}"/>
              </a:ext>
            </a:extLst>
          </p:cNvPr>
          <p:cNvSpPr txBox="1"/>
          <p:nvPr/>
        </p:nvSpPr>
        <p:spPr>
          <a:xfrm>
            <a:off x="1637930" y="945079"/>
            <a:ext cx="92283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Es la propiedad que ayuda a mantener juntos, en una única entidad, los atributos o propiedades (datos) y las funciones (métodos) que definen el comportamiento del objeto.</a:t>
            </a:r>
          </a:p>
          <a:p>
            <a:endParaRPr lang="es-ES" dirty="0">
              <a:latin typeface="Arial" panose="020B0604020202020204" pitchFamily="34" charset="0"/>
            </a:endParaRPr>
          </a:p>
          <a:p>
            <a:r>
              <a:rPr lang="es-ES" b="1" dirty="0">
                <a:latin typeface="Arial" panose="020B0604020202020204" pitchFamily="34" charset="0"/>
              </a:rPr>
              <a:t>Ejemplo:</a:t>
            </a:r>
            <a:endParaRPr lang="es-ES" b="1" dirty="0"/>
          </a:p>
        </p:txBody>
      </p:sp>
      <p:pic>
        <p:nvPicPr>
          <p:cNvPr id="5122" name="Picture 2" descr="Ingeniería Systems: Orientación a Objetos - Parte 2 de 3">
            <a:extLst>
              <a:ext uri="{FF2B5EF4-FFF2-40B4-BE49-F238E27FC236}">
                <a16:creationId xmlns:a16="http://schemas.microsoft.com/office/drawing/2014/main" id="{F7AC2B3E-B5A8-07BC-EDF7-1EF04BE00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191" y="2339435"/>
            <a:ext cx="4691617" cy="35734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663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CA3B871F-0618-128A-9DD2-95E27100A6D3}"/>
              </a:ext>
            </a:extLst>
          </p:cNvPr>
          <p:cNvSpPr txBox="1"/>
          <p:nvPr/>
        </p:nvSpPr>
        <p:spPr>
          <a:xfrm>
            <a:off x="186431" y="228145"/>
            <a:ext cx="1034248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000" b="0" i="0" u="none" strike="noStrike" baseline="0" dirty="0">
                <a:latin typeface="Arial Black" panose="020B0A04020102020204" pitchFamily="34" charset="0"/>
              </a:rPr>
              <a:t>5. ¿Qué es </a:t>
            </a:r>
            <a:r>
              <a:rPr lang="es-ES" sz="3000" b="1" i="0" u="none" strike="noStrike" baseline="0" dirty="0">
                <a:latin typeface="Arial Black" panose="020B0A04020102020204" pitchFamily="34" charset="0"/>
              </a:rPr>
              <a:t>Abstracción </a:t>
            </a:r>
            <a:r>
              <a:rPr lang="es-ES" sz="3000" b="0" i="0" u="none" strike="noStrike" baseline="0" dirty="0">
                <a:latin typeface="Arial Black" panose="020B0A04020102020204" pitchFamily="34" charset="0"/>
              </a:rPr>
              <a:t>y muestre un ejemplo?</a:t>
            </a:r>
            <a:endParaRPr lang="es-ES" sz="3000" dirty="0">
              <a:latin typeface="Arial Black" panose="020B0A040201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E2F5B7E-BC16-BF8A-5243-03233C38E716}"/>
              </a:ext>
            </a:extLst>
          </p:cNvPr>
          <p:cNvSpPr txBox="1"/>
          <p:nvPr/>
        </p:nvSpPr>
        <p:spPr>
          <a:xfrm>
            <a:off x="849297" y="1091294"/>
            <a:ext cx="10493405" cy="2259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 la propiedad de captar las características esenciales de un objeto, así como su comportamiento, al mismo tiempo que se ignoran los detalles no esenciales.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refiere al énfasis en el ¿Qué hace?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Más que en el ¿Cómo se hace?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E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Ejemplo: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3D40F91-3A40-E1CD-5B27-1A85542F52EB}"/>
              </a:ext>
            </a:extLst>
          </p:cNvPr>
          <p:cNvSpPr txBox="1"/>
          <p:nvPr/>
        </p:nvSpPr>
        <p:spPr>
          <a:xfrm>
            <a:off x="727490" y="4743256"/>
            <a:ext cx="5019323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/>
              <a:t>i. Sumamos los números y dividimos entre 3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C9141A5-73B9-BF9B-7FCB-73D47AFE37AB}"/>
              </a:ext>
            </a:extLst>
          </p:cNvPr>
          <p:cNvSpPr txBox="1"/>
          <p:nvPr/>
        </p:nvSpPr>
        <p:spPr>
          <a:xfrm>
            <a:off x="6445188" y="3350695"/>
            <a:ext cx="5019323" cy="31393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400050" indent="-400050">
              <a:buAutoNum type="romanLcPeriod"/>
            </a:pPr>
            <a:r>
              <a:rPr lang="es-ES" b="1" dirty="0"/>
              <a:t>Declarar variables</a:t>
            </a:r>
          </a:p>
          <a:p>
            <a:pPr marL="400050" indent="-400050">
              <a:buAutoNum type="romanLcPeriod"/>
            </a:pPr>
            <a:r>
              <a:rPr lang="es-ES" b="1" dirty="0"/>
              <a:t>Mostrar un mensaje en pantalla para pedir cada número</a:t>
            </a:r>
          </a:p>
          <a:p>
            <a:pPr marL="400050" indent="-400050">
              <a:buAutoNum type="romanLcPeriod"/>
            </a:pPr>
            <a:r>
              <a:rPr lang="es-ES" b="1" dirty="0"/>
              <a:t>Leer los números</a:t>
            </a:r>
          </a:p>
          <a:p>
            <a:pPr marL="400050" indent="-400050">
              <a:buAutoNum type="romanLcPeriod"/>
            </a:pPr>
            <a:r>
              <a:rPr lang="es-ES" b="1" dirty="0"/>
              <a:t>Asignarlos la suma a una variable total</a:t>
            </a:r>
          </a:p>
          <a:p>
            <a:pPr marL="400050" indent="-400050">
              <a:buAutoNum type="romanLcPeriod"/>
            </a:pPr>
            <a:r>
              <a:rPr lang="es-ES" b="1" dirty="0"/>
              <a:t>Dividir el total entre 3 y asignarlo a la variable promedio</a:t>
            </a:r>
          </a:p>
          <a:p>
            <a:pPr marL="400050" indent="-400050">
              <a:buAutoNum type="romanLcPeriod"/>
            </a:pPr>
            <a:r>
              <a:rPr lang="es-ES" b="1" dirty="0"/>
              <a:t>Mostrar un mensaje en pantalla indicando que se </a:t>
            </a:r>
          </a:p>
          <a:p>
            <a:r>
              <a:rPr lang="es-ES" b="1" dirty="0"/>
              <a:t>	presentará el resultado</a:t>
            </a:r>
          </a:p>
          <a:p>
            <a:r>
              <a:rPr lang="es-ES" b="1" dirty="0" err="1"/>
              <a:t>vii</a:t>
            </a:r>
            <a:r>
              <a:rPr lang="es-ES" b="1" dirty="0"/>
              <a:t>.  Mostrar la variable promedio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4A78F5E-4C1E-44B0-23BF-4A3EBEE2E838}"/>
              </a:ext>
            </a:extLst>
          </p:cNvPr>
          <p:cNvSpPr/>
          <p:nvPr/>
        </p:nvSpPr>
        <p:spPr>
          <a:xfrm>
            <a:off x="711460" y="3659846"/>
            <a:ext cx="50353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ABSTRACCIÓN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7C2D16E-5D1F-22DC-8819-778DD82DAC06}"/>
              </a:ext>
            </a:extLst>
          </p:cNvPr>
          <p:cNvSpPr/>
          <p:nvPr/>
        </p:nvSpPr>
        <p:spPr>
          <a:xfrm>
            <a:off x="4952518" y="2230305"/>
            <a:ext cx="72394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NO ES ABSTRACCIÓN</a:t>
            </a:r>
          </a:p>
        </p:txBody>
      </p:sp>
    </p:spTree>
    <p:extLst>
      <p:ext uri="{BB962C8B-B14F-4D97-AF65-F5344CB8AC3E}">
        <p14:creationId xmlns:p14="http://schemas.microsoft.com/office/powerpoint/2010/main" val="8720012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009ED3EF-72FC-A12F-C196-2BD643C5F48E}"/>
              </a:ext>
            </a:extLst>
          </p:cNvPr>
          <p:cNvSpPr txBox="1"/>
          <p:nvPr/>
        </p:nvSpPr>
        <p:spPr>
          <a:xfrm>
            <a:off x="967667" y="793974"/>
            <a:ext cx="10449017" cy="1860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s-E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 la propiedad que permite que los objetos sean creados a partir de otros ya existentes, obteniendo características (métodos y atributos) similares a los ya existentes.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ES" b="1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Ejemplo: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2B304A0-430F-D019-D934-C5C3A69B68CA}"/>
              </a:ext>
            </a:extLst>
          </p:cNvPr>
          <p:cNvSpPr txBox="1"/>
          <p:nvPr/>
        </p:nvSpPr>
        <p:spPr>
          <a:xfrm>
            <a:off x="213064" y="122430"/>
            <a:ext cx="9623394" cy="564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30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6. ¿Qué es Herencia y muestre un ejemplo?</a:t>
            </a:r>
            <a:endParaRPr lang="es-ES" sz="30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Introducción a la Programación Orientada a Objetos (POO) - ppt descargar">
            <a:extLst>
              <a:ext uri="{FF2B5EF4-FFF2-40B4-BE49-F238E27FC236}">
                <a16:creationId xmlns:a16="http://schemas.microsoft.com/office/drawing/2014/main" id="{CC3B1966-B45C-6197-CAE4-3CEB4DBB9F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83" t="22913" r="15307" b="42395"/>
          <a:stretch/>
        </p:blipFill>
        <p:spPr bwMode="auto">
          <a:xfrm>
            <a:off x="2430694" y="2956265"/>
            <a:ext cx="7522961" cy="26810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8778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95BDD5C-0CCF-ECF1-C403-97059AD9C829}"/>
              </a:ext>
            </a:extLst>
          </p:cNvPr>
          <p:cNvSpPr txBox="1"/>
          <p:nvPr/>
        </p:nvSpPr>
        <p:spPr>
          <a:xfrm>
            <a:off x="204186" y="202570"/>
            <a:ext cx="10352843" cy="564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30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7. ¿Qué es Polimorfismo y muestre un ejemplo?</a:t>
            </a:r>
            <a:endParaRPr lang="es-ES" sz="30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4EAADF4-B058-D80F-74DC-5E501D5F2D47}"/>
              </a:ext>
            </a:extLst>
          </p:cNvPr>
          <p:cNvSpPr txBox="1"/>
          <p:nvPr/>
        </p:nvSpPr>
        <p:spPr>
          <a:xfrm>
            <a:off x="1634971" y="1095815"/>
            <a:ext cx="8922058" cy="146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 la propiedad de definir en una jerarquía de clases métodos y/o atributos denominados de forma idéntica, pero que se comportan de manera distinta.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ES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Ejemplo: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B264A45-BD50-1DD8-9D02-A9DB5B61E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801" y="2427775"/>
            <a:ext cx="5140397" cy="37458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6451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E3C6AB2-318B-3E61-AAC5-976BF73E43BF}"/>
              </a:ext>
            </a:extLst>
          </p:cNvPr>
          <p:cNvSpPr txBox="1"/>
          <p:nvPr/>
        </p:nvSpPr>
        <p:spPr>
          <a:xfrm>
            <a:off x="213065" y="193693"/>
            <a:ext cx="6107836" cy="564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30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8. ¿Que es un </a:t>
            </a:r>
            <a:r>
              <a:rPr lang="es-ES" sz="30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PTSans-NarrowBold"/>
              </a:rPr>
              <a:t>ARRAY</a:t>
            </a:r>
            <a:r>
              <a:rPr lang="es-ES" sz="30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s-ES" sz="30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75A510D-735F-ADB8-0D56-621365CB6944}"/>
              </a:ext>
            </a:extLst>
          </p:cNvPr>
          <p:cNvSpPr txBox="1"/>
          <p:nvPr/>
        </p:nvSpPr>
        <p:spPr>
          <a:xfrm>
            <a:off x="1195525" y="1071485"/>
            <a:ext cx="980094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 array, es un tipo de dato estructurado que permite almacenar un conjunto de datos homogéneo, es decir, todos ellos del mismo tipo y relacionados. Cada uno de los elementos que componen un vector pueden ser de tipo simple como caracteres, entero o real, o de tipo compuesto o estructurado como son vectores, estructuras, listas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entre otros.</a:t>
            </a:r>
          </a:p>
        </p:txBody>
      </p:sp>
      <p:pic>
        <p:nvPicPr>
          <p:cNvPr id="8194" name="Picture 2" descr="Numpy Array Cookbook: Generating and Manipulating Arrays in Python | by  GreekDataGuy | Towards Data Science">
            <a:extLst>
              <a:ext uri="{FF2B5EF4-FFF2-40B4-BE49-F238E27FC236}">
                <a16:creationId xmlns:a16="http://schemas.microsoft.com/office/drawing/2014/main" id="{E3878D1D-9711-F7DB-EE3C-11FEF93AD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912" y="2849732"/>
            <a:ext cx="6888174" cy="36405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1659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ector">
  <a:themeElements>
    <a:clrScheme name="Azul cálid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Secto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o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454</TotalTime>
  <Words>839</Words>
  <Application>Microsoft Office PowerPoint</Application>
  <PresentationFormat>Panorámica</PresentationFormat>
  <Paragraphs>89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2" baseType="lpstr">
      <vt:lpstr>Arial</vt:lpstr>
      <vt:lpstr>Arial Black</vt:lpstr>
      <vt:lpstr>Calibri</vt:lpstr>
      <vt:lpstr>Calibri-Bold</vt:lpstr>
      <vt:lpstr>Century Gothic</vt:lpstr>
      <vt:lpstr>Wingdings 3</vt:lpstr>
      <vt:lpstr>Sector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Victor Quispe</dc:creator>
  <cp:lastModifiedBy>Victor Quispe</cp:lastModifiedBy>
  <cp:revision>3</cp:revision>
  <dcterms:created xsi:type="dcterms:W3CDTF">2022-09-12T06:13:46Z</dcterms:created>
  <dcterms:modified xsi:type="dcterms:W3CDTF">2022-09-12T13:53:15Z</dcterms:modified>
</cp:coreProperties>
</file>